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4589" r:id="rId3"/>
    <p:sldId id="304" r:id="rId4"/>
    <p:sldId id="4591" r:id="rId5"/>
    <p:sldId id="4592" r:id="rId6"/>
    <p:sldId id="4593" r:id="rId7"/>
    <p:sldId id="4594" r:id="rId8"/>
    <p:sldId id="4595" r:id="rId9"/>
    <p:sldId id="4596" r:id="rId10"/>
    <p:sldId id="4597" r:id="rId11"/>
    <p:sldId id="4598" r:id="rId12"/>
    <p:sldId id="4599" r:id="rId13"/>
    <p:sldId id="4600" r:id="rId14"/>
    <p:sldId id="460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17"/>
    <a:srgbClr val="FED0BE"/>
    <a:srgbClr val="AC469A"/>
    <a:srgbClr val="336699"/>
    <a:srgbClr val="964896"/>
    <a:srgbClr val="3DB9D8"/>
    <a:srgbClr val="DCF3F8"/>
    <a:srgbClr val="E6C8E1"/>
    <a:srgbClr val="0356B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98" y="144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0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7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9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" y="1074046"/>
            <a:ext cx="12189739" cy="578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9BC3C-DABC-0A40-A014-CC914AA11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867150" y="4519677"/>
            <a:ext cx="5133975" cy="160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7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96489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599881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37176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6172200" y="2505074"/>
            <a:ext cx="5183188" cy="3083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2505074"/>
            <a:ext cx="5157787" cy="3083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FC561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FC5617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DB9D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85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9648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5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72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76199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4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8000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4724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01451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64052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00777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9713" y="2159957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69348" y="3968881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3017" y="2159956"/>
            <a:ext cx="2461593" cy="1638159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8000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52287" y="3968880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8000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828000" y="3630613"/>
            <a:ext cx="10515600" cy="2035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2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6675" y="0"/>
            <a:ext cx="12287778" cy="685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E6C8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2E2B69-84D6-6E4A-800E-2198ADF430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9" r:id="rId3"/>
    <p:sldLayoutId id="2147483680" r:id="rId4"/>
    <p:sldLayoutId id="2147483651" r:id="rId5"/>
    <p:sldLayoutId id="2147483674" r:id="rId6"/>
    <p:sldLayoutId id="2147483675" r:id="rId7"/>
    <p:sldLayoutId id="2147483669" r:id="rId8"/>
    <p:sldLayoutId id="2147483670" r:id="rId9"/>
    <p:sldLayoutId id="2147483650" r:id="rId10"/>
    <p:sldLayoutId id="2147483671" r:id="rId11"/>
    <p:sldLayoutId id="2147483673" r:id="rId12"/>
    <p:sldLayoutId id="2147483676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77" r:id="rId21"/>
    <p:sldLayoutId id="2147483678" r:id="rId22"/>
    <p:sldLayoutId id="2147483672" r:id="rId23"/>
    <p:sldLayoutId id="2147483666" r:id="rId24"/>
    <p:sldLayoutId id="2147483667" r:id="rId25"/>
    <p:sldLayoutId id="2147483668" r:id="rId26"/>
    <p:sldLayoutId id="2147483655" r:id="rId27"/>
    <p:sldLayoutId id="2147483681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op.europa.eu/en/publication-detail/-/publication/45ef239f-b7e4-11ed-8912-01aa75ed71a1/language-en/format-PDF/source-281499213" TargetMode="External"/><Relationship Id="rId5" Type="http://schemas.openxmlformats.org/officeDocument/2006/relationships/hyperlink" Target="https://research-and-innovation.ec.europa.eu/news/all-research-and-innovation-news/commission-adopts-recommendations-codes-practice-management-intellectual-asset-and-standardisation-2023-03-07_en" TargetMode="External"/><Relationship Id="rId4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implementing-codes-practice_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research-and-innovation.ec.europa.eu/research-area/industrial-research-and-innovation/eu-valorisation-policy/knowledge-valorisation-platform_en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-and-innovation.ec.europa.eu/research-area/industrial-research-and-innovation/eu-valorisation-policy/knowledge-valorisation-platform_en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research-and-innovation.ec.europa.eu/research-area/industrial-research-and-innovation/eu-valorisation-policy/knowledge-valorisation-platform/thematic-focus/communities-practice-complete-their-work-co-create-codes-practice-industry-academia-collaboration_en" TargetMode="External"/><Relationship Id="rId5" Type="http://schemas.openxmlformats.org/officeDocument/2006/relationships/hyperlink" Target="https://ec.europa.eu/eusurvey/runner/ContributionCoPCitizenEngagement" TargetMode="External"/><Relationship Id="rId4" Type="http://schemas.openxmlformats.org/officeDocument/2006/relationships/hyperlink" Target="https://ec.europa.eu/eusurvey/runner/ContributionCoPIndust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0" y="2802351"/>
            <a:ext cx="5762324" cy="1587706"/>
          </a:xfrm>
        </p:spPr>
        <p:txBody>
          <a:bodyPr/>
          <a:lstStyle/>
          <a:p>
            <a:r>
              <a:rPr lang="en-US" sz="3200" dirty="0"/>
              <a:t>Commission Recommendation on Code of practice on standardisation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US" dirty="0"/>
              <a:t>Ioannis Sagias, Deputy head of Unit</a:t>
            </a:r>
            <a:endParaRPr lang="en-IE" dirty="0"/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6561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Policy and stakeholders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36CC-9650-F10F-7B05-0253BE317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51" y="2418968"/>
            <a:ext cx="11366205" cy="21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More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D8D5BA-55E4-340D-FB18-2D07928DC83C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505401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Find out more information about the Code of practice: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4"/>
              </a:rPr>
              <a:t>Guiding Principles for Knowledge Valorisation implementing Codes of Practice (europa.eu)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Commission adopts Recommendations on codes of practice for the management of intellectual asset and standardisation (europa.eu)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6"/>
              </a:rPr>
              <a:t>Factsheet: Code of practice on standardisation in the European Research Area - Publications Office of the EU (europa.eu)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2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Activities supporting the implementation of knowledge valorisation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1753B-B7E5-A2AD-392F-197D131A0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8249"/>
            <a:ext cx="10660811" cy="5142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Awareness raising campaign (18 months)</a:t>
            </a:r>
            <a:endParaRPr lang="en-GB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“Tour des </a:t>
            </a:r>
            <a:r>
              <a:rPr lang="en-GB" sz="1800" dirty="0" err="1"/>
              <a:t>capitales</a:t>
            </a:r>
            <a:r>
              <a:rPr lang="en-GB" sz="1800" dirty="0"/>
              <a:t>” (national events)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3 stakeholder events in Brussels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Training days on intellectual assets and standardisation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Additional events organised by stakeholders 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Mutual learning exercise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Focus on skills, intersectoral cooperation and incentive systems</a:t>
            </a:r>
            <a:endParaRPr lang="en-GB" sz="1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EU Knowledge Valorisation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0C577-4E70-59DF-D295-4F795F039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647" y="1839433"/>
            <a:ext cx="2887319" cy="328616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36F6CD-C2ED-DCF9-DD1C-2AE78115947D}"/>
              </a:ext>
            </a:extLst>
          </p:cNvPr>
          <p:cNvSpPr txBox="1">
            <a:spLocks/>
          </p:cNvSpPr>
          <p:nvPr/>
        </p:nvSpPr>
        <p:spPr>
          <a:xfrm>
            <a:off x="1103710" y="5852607"/>
            <a:ext cx="8791355" cy="90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https://research-and-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innovation.ec.europa.eu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/research-area/industrial-research-and-innovation/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eu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-valorisation-policy/knowledge-valorisation-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platform_en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EU Knowledge Valorisation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EAFC-1BEC-C9C1-0F06-182CF10579F6}"/>
              </a:ext>
            </a:extLst>
          </p:cNvPr>
          <p:cNvSpPr txBox="1"/>
          <p:nvPr/>
        </p:nvSpPr>
        <p:spPr>
          <a:xfrm>
            <a:off x="6475615" y="4788131"/>
            <a:ext cx="30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9241BDC4-02DC-D22E-9982-5F549E6CD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528" y="1463675"/>
            <a:ext cx="3217404" cy="3383821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FF6F844E-ADE3-AA03-2336-13F62476C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886" y="1463675"/>
            <a:ext cx="3226650" cy="3365331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FAA318A-875A-CBB1-FC52-E738B280B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71" y="1463675"/>
            <a:ext cx="3217404" cy="3365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E0102-65E0-B812-61CB-9F5FE9DE0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71" y="5011827"/>
            <a:ext cx="9265749" cy="1594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FA78F-0038-F8FB-1E9D-70FBB9A7CFC5}"/>
              </a:ext>
            </a:extLst>
          </p:cNvPr>
          <p:cNvSpPr txBox="1"/>
          <p:nvPr/>
        </p:nvSpPr>
        <p:spPr>
          <a:xfrm>
            <a:off x="4507656" y="6013286"/>
            <a:ext cx="785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the platform and submit your best practice: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Knowledge Valorisation Platform (europa.eu)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1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New Codes of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EAFC-1BEC-C9C1-0F06-182CF10579F6}"/>
              </a:ext>
            </a:extLst>
          </p:cNvPr>
          <p:cNvSpPr txBox="1"/>
          <p:nvPr/>
        </p:nvSpPr>
        <p:spPr>
          <a:xfrm>
            <a:off x="6475615" y="4788131"/>
            <a:ext cx="30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702E3C9-CA19-7A7F-95A3-3E5D721FE29B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0505401" cy="42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800" dirty="0"/>
              <a:t>Code of Practice on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Industry – Academia co-creation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lang="en-IE" sz="2800" dirty="0"/>
              <a:t>Share your views until 20 October in the online survey </a:t>
            </a:r>
            <a:r>
              <a:rPr lang="en-IE" sz="2800" dirty="0">
                <a:hlinkClick r:id="rId4"/>
              </a:rPr>
              <a:t>here</a:t>
            </a:r>
            <a:endParaRPr lang="en-IE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endParaRPr lang="en-IE" sz="2800" dirty="0"/>
          </a:p>
          <a:p>
            <a:pPr>
              <a:defRPr/>
            </a:pPr>
            <a:r>
              <a:rPr lang="en-IE" sz="2800" dirty="0"/>
              <a:t>Code of Practice on </a:t>
            </a:r>
            <a:r>
              <a:rPr lang="en-IE" sz="2800" b="1" dirty="0"/>
              <a:t>Citizens engagement</a:t>
            </a:r>
          </a:p>
          <a:p>
            <a:pPr marL="0" indent="0">
              <a:buNone/>
              <a:defRPr/>
            </a:pPr>
            <a:r>
              <a:rPr lang="en-IE" sz="2800" dirty="0"/>
              <a:t>Share your views until 20 October in the online survey </a:t>
            </a:r>
            <a:r>
              <a:rPr lang="en-IE" sz="2800" dirty="0">
                <a:hlinkClick r:id="rId5"/>
              </a:rPr>
              <a:t>here</a:t>
            </a:r>
            <a:endParaRPr lang="en-IE" sz="2800" dirty="0"/>
          </a:p>
          <a:p>
            <a:pPr marL="0" indent="0">
              <a:buNone/>
              <a:defRPr/>
            </a:pPr>
            <a:endParaRPr lang="en-IE" sz="1200" dirty="0"/>
          </a:p>
          <a:p>
            <a:pPr marL="0" indent="0">
              <a:buNone/>
              <a:defRPr/>
            </a:pPr>
            <a:r>
              <a:rPr lang="en-IE" sz="2800" dirty="0"/>
              <a:t>Read more in the </a:t>
            </a:r>
            <a:r>
              <a:rPr lang="en-IE" sz="2800" dirty="0">
                <a:hlinkClick r:id="rId6"/>
              </a:rPr>
              <a:t>article</a:t>
            </a:r>
            <a:r>
              <a:rPr lang="en-IE" sz="2800" dirty="0"/>
              <a:t> in the Knowledge Valorisation Platform</a:t>
            </a:r>
          </a:p>
          <a:p>
            <a:pPr marL="0" indent="0">
              <a:buNone/>
              <a:defRPr/>
            </a:pPr>
            <a:endParaRPr lang="en-IE" sz="2800" dirty="0"/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0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Slide01:  ©</a:t>
            </a:r>
            <a:r>
              <a:rPr lang="en-US" sz="1050" dirty="0" err="1"/>
              <a:t>luismolinero</a:t>
            </a:r>
            <a:r>
              <a:rPr lang="en-US" sz="1050" dirty="0"/>
              <a:t> #281962386, 2023. Source : stock.adobe.com.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</a:t>
            </a:r>
            <a:r>
              <a:rPr lang="en-US" sz="1050" dirty="0" err="1">
                <a:solidFill>
                  <a:schemeClr val="accent6"/>
                </a:solidFill>
              </a:rPr>
              <a:t>stock.adobe.com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99873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Why Integrate Standards, Research &amp; Innovation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Bridge the Innovation Gap for Impact at Global Scale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F1C59-3915-3957-6AEF-B662A6A52605}"/>
              </a:ext>
            </a:extLst>
          </p:cNvPr>
          <p:cNvGrpSpPr/>
          <p:nvPr/>
        </p:nvGrpSpPr>
        <p:grpSpPr>
          <a:xfrm>
            <a:off x="1757548" y="1609633"/>
            <a:ext cx="7567604" cy="4152763"/>
            <a:chOff x="473942" y="915566"/>
            <a:chExt cx="7567604" cy="4152763"/>
          </a:xfrm>
        </p:grpSpPr>
        <p:sp>
          <p:nvSpPr>
            <p:cNvPr id="7" name="Arrow: Left-Up 3">
              <a:extLst>
                <a:ext uri="{FF2B5EF4-FFF2-40B4-BE49-F238E27FC236}">
                  <a16:creationId xmlns:a16="http://schemas.microsoft.com/office/drawing/2014/main" id="{86AC4E63-84BB-F7FB-169A-1963AB1C08E8}"/>
                </a:ext>
              </a:extLst>
            </p:cNvPr>
            <p:cNvSpPr/>
            <p:nvPr/>
          </p:nvSpPr>
          <p:spPr>
            <a:xfrm flipH="1">
              <a:off x="1475656" y="1352449"/>
              <a:ext cx="6552728" cy="3379540"/>
            </a:xfrm>
            <a:prstGeom prst="leftUpArrow">
              <a:avLst>
                <a:gd name="adj1" fmla="val 1704"/>
                <a:gd name="adj2" fmla="val 4086"/>
                <a:gd name="adj3" fmla="val 25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DE31BC-6BBB-EAE2-B6E4-E98C0FAE5B5D}"/>
                </a:ext>
              </a:extLst>
            </p:cNvPr>
            <p:cNvSpPr txBox="1"/>
            <p:nvPr/>
          </p:nvSpPr>
          <p:spPr>
            <a:xfrm>
              <a:off x="2483768" y="4668219"/>
              <a:ext cx="468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Market / Technology Readiness Level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C4FCE-884B-3002-F9AA-C87FF69A9BCD}"/>
                </a:ext>
              </a:extLst>
            </p:cNvPr>
            <p:cNvSpPr txBox="1"/>
            <p:nvPr/>
          </p:nvSpPr>
          <p:spPr>
            <a:xfrm rot="16200000">
              <a:off x="-93261" y="1852101"/>
              <a:ext cx="1965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/>
                <a:t>Scale</a:t>
              </a:r>
              <a:endParaRPr lang="en-GB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674F3D-62A5-268D-D49A-C380854BCAAD}"/>
                </a:ext>
              </a:extLst>
            </p:cNvPr>
            <p:cNvSpPr/>
            <p:nvPr/>
          </p:nvSpPr>
          <p:spPr>
            <a:xfrm>
              <a:off x="1691680" y="3651870"/>
              <a:ext cx="2016224" cy="8640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A1C2A6-5F56-B867-BF6F-AF86A741BC0D}"/>
                </a:ext>
              </a:extLst>
            </p:cNvPr>
            <p:cNvSpPr txBox="1"/>
            <p:nvPr/>
          </p:nvSpPr>
          <p:spPr>
            <a:xfrm>
              <a:off x="1849973" y="3929073"/>
              <a:ext cx="1672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Research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A283C6-2EE8-7938-3211-BBD6179B5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8" y="2315505"/>
              <a:ext cx="1775122" cy="842735"/>
            </a:xfrm>
            <a:prstGeom prst="rect">
              <a:avLst/>
            </a:prstGeom>
          </p:spPr>
        </p:pic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4F13B43C-6994-D09C-7967-D1B52294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449" y="943161"/>
              <a:ext cx="5968935" cy="360629"/>
            </a:xfrm>
            <a:prstGeom prst="roundRect">
              <a:avLst>
                <a:gd name="adj" fmla="val 421"/>
              </a:avLst>
            </a:prstGeom>
            <a:gradFill rotWithShape="1">
              <a:gsLst>
                <a:gs pos="0">
                  <a:srgbClr val="00B050"/>
                </a:gs>
                <a:gs pos="100000">
                  <a:srgbClr val="DC2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62209" tIns="31105" rIns="62209" bIns="31105" anchor="ctr"/>
            <a:lstStyle/>
            <a:p>
              <a:pPr algn="ctr" defTabSz="685800" eaLnBrk="0" hangingPunct="0">
                <a:defRPr/>
              </a:pPr>
              <a:endParaRPr lang="en-US" sz="12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54854120-0F28-9DFD-AA9D-7E7439583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360" y="932543"/>
              <a:ext cx="3978597" cy="1990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1229" tIns="30615" rIns="61229" bIns="30615"/>
            <a:lstStyle/>
            <a:p>
              <a:pPr defTabSz="685800" eaLnBrk="0">
                <a:buSzPct val="100000"/>
                <a:tabLst>
                  <a:tab pos="0" algn="l"/>
                  <a:tab pos="296466" algn="l"/>
                  <a:tab pos="602456" algn="l"/>
                  <a:tab pos="907256" algn="l"/>
                  <a:tab pos="1213247" algn="l"/>
                  <a:tab pos="1519238" algn="l"/>
                  <a:tab pos="1824038" algn="l"/>
                  <a:tab pos="2130029" algn="l"/>
                  <a:tab pos="2436019" algn="l"/>
                  <a:tab pos="2742010" algn="l"/>
                  <a:tab pos="3046810" algn="l"/>
                  <a:tab pos="3352800" algn="l"/>
                  <a:tab pos="3665935" algn="l"/>
                  <a:tab pos="3963591" algn="l"/>
                  <a:tab pos="4269581" algn="l"/>
                  <a:tab pos="4575572" algn="l"/>
                  <a:tab pos="4881563" algn="l"/>
                  <a:tab pos="5186363" algn="l"/>
                  <a:tab pos="5492354" algn="l"/>
                  <a:tab pos="5798344" algn="l"/>
                  <a:tab pos="6103144" algn="l"/>
                  <a:tab pos="6104335" algn="l"/>
                  <a:tab pos="6410325" algn="l"/>
                  <a:tab pos="6716316" algn="l"/>
                  <a:tab pos="7021116" algn="l"/>
                  <a:tab pos="7333060" algn="l"/>
                  <a:tab pos="7334250" algn="l"/>
                </a:tabLst>
                <a:defRPr/>
              </a:pPr>
              <a:r>
                <a:rPr lang="en-GB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High</a:t>
              </a:r>
              <a:r>
                <a:rPr lang="en-GB" sz="1200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					 		</a:t>
              </a:r>
            </a:p>
          </p:txBody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533A5B35-3219-9178-E785-A2DC2B73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207" y="943162"/>
              <a:ext cx="477242" cy="360628"/>
            </a:xfrm>
            <a:prstGeom prst="roundRect">
              <a:avLst>
                <a:gd name="adj" fmla="val 421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2209" tIns="31105" rIns="62209" bIns="31105" anchor="ctr"/>
            <a:lstStyle/>
            <a:p>
              <a:pPr algn="ctr" defTabSz="685800" eaLnBrk="0" hangingPunct="0">
                <a:defRPr/>
              </a:pPr>
              <a:endParaRPr lang="en-US" sz="12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669C702F-B01D-1C03-524E-E16A9BD4C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572" y="991821"/>
              <a:ext cx="484802" cy="1768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1229" tIns="30615" rIns="61229" bIns="30615"/>
            <a:lstStyle/>
            <a:p>
              <a:pPr algn="ctr" defTabSz="685800" eaLnBrk="0">
                <a:buSzPct val="100000"/>
                <a:tabLst>
                  <a:tab pos="0" algn="l"/>
                  <a:tab pos="303610" algn="l"/>
                  <a:tab pos="609600" algn="l"/>
                  <a:tab pos="915591" algn="l"/>
                  <a:tab pos="1220391" algn="l"/>
                  <a:tab pos="1526381" algn="l"/>
                  <a:tab pos="1832372" algn="l"/>
                  <a:tab pos="2138363" algn="l"/>
                  <a:tab pos="2443163" algn="l"/>
                  <a:tab pos="2749154" algn="l"/>
                  <a:tab pos="3055144" algn="l"/>
                  <a:tab pos="3359944" algn="l"/>
                  <a:tab pos="3665935" algn="l"/>
                  <a:tab pos="3971925" algn="l"/>
                  <a:tab pos="4277916" algn="l"/>
                  <a:tab pos="4582716" algn="l"/>
                  <a:tab pos="4888706" algn="l"/>
                  <a:tab pos="5194697" algn="l"/>
                  <a:tab pos="5499497" algn="l"/>
                  <a:tab pos="5805488" algn="l"/>
                  <a:tab pos="6111479" algn="l"/>
                </a:tabLst>
                <a:defRPr/>
              </a:pPr>
              <a:r>
                <a:rPr lang="en-GB" sz="1400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Risk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E0A683-F8BF-02DE-8000-062131ECFF6A}"/>
                </a:ext>
              </a:extLst>
            </p:cNvPr>
            <p:cNvSpPr/>
            <p:nvPr/>
          </p:nvSpPr>
          <p:spPr>
            <a:xfrm>
              <a:off x="6012160" y="1419622"/>
              <a:ext cx="2016224" cy="8640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E85F89-420F-5164-003A-346B7A4ADAB7}"/>
                </a:ext>
              </a:extLst>
            </p:cNvPr>
            <p:cNvSpPr txBox="1"/>
            <p:nvPr/>
          </p:nvSpPr>
          <p:spPr>
            <a:xfrm>
              <a:off x="6109957" y="1505579"/>
              <a:ext cx="1931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Markets</a:t>
              </a:r>
            </a:p>
            <a:p>
              <a:pPr algn="ctr"/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C674B0-1A08-C7F4-1D15-AE2EA40FFAF4}"/>
                </a:ext>
              </a:extLst>
            </p:cNvPr>
            <p:cNvSpPr/>
            <p:nvPr/>
          </p:nvSpPr>
          <p:spPr>
            <a:xfrm>
              <a:off x="7177793" y="915566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 Low</a:t>
              </a:r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F135D0-B065-89D5-26CD-92EFBDE4E299}"/>
              </a:ext>
            </a:extLst>
          </p:cNvPr>
          <p:cNvGrpSpPr/>
          <p:nvPr/>
        </p:nvGrpSpPr>
        <p:grpSpPr>
          <a:xfrm>
            <a:off x="4535997" y="2965190"/>
            <a:ext cx="4737045" cy="1605783"/>
            <a:chOff x="3244606" y="2271219"/>
            <a:chExt cx="4737045" cy="160578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00DC91-D3A1-98EA-810E-AE44139DB71F}"/>
                </a:ext>
              </a:extLst>
            </p:cNvPr>
            <p:cNvGrpSpPr/>
            <p:nvPr/>
          </p:nvGrpSpPr>
          <p:grpSpPr>
            <a:xfrm rot="21270007">
              <a:off x="3244606" y="2271219"/>
              <a:ext cx="3071897" cy="1202383"/>
              <a:chOff x="3355721" y="3791834"/>
              <a:chExt cx="2763384" cy="877049"/>
            </a:xfrm>
          </p:grpSpPr>
          <p:sp>
            <p:nvSpPr>
              <p:cNvPr id="24" name="Right Arrow 7">
                <a:extLst>
                  <a:ext uri="{FF2B5EF4-FFF2-40B4-BE49-F238E27FC236}">
                    <a16:creationId xmlns:a16="http://schemas.microsoft.com/office/drawing/2014/main" id="{BBD651AC-969A-3C8E-E411-CD71A8512D02}"/>
                  </a:ext>
                </a:extLst>
              </p:cNvPr>
              <p:cNvSpPr/>
              <p:nvPr/>
            </p:nvSpPr>
            <p:spPr>
              <a:xfrm rot="19734897">
                <a:off x="3355721" y="3791834"/>
                <a:ext cx="2763384" cy="877049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E6217C-3A4A-3B83-91BF-EE719B5F5C35}"/>
                  </a:ext>
                </a:extLst>
              </p:cNvPr>
              <p:cNvSpPr/>
              <p:nvPr/>
            </p:nvSpPr>
            <p:spPr>
              <a:xfrm rot="19734897">
                <a:off x="3645237" y="4119120"/>
                <a:ext cx="1679656" cy="38165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>
                    <a:latin typeface="Gill Sans MT" panose="020B0502020104020203" pitchFamily="34" charset="0"/>
                    <a:ea typeface="MS Gothic" panose="020B0609070205080204" pitchFamily="49" charset="-128"/>
                  </a:rPr>
                  <a:t>Standards</a:t>
                </a:r>
                <a:endParaRPr lang="en-IE" sz="14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5EF1F5-634B-722D-1FC2-F7A44C3CE32F}"/>
                </a:ext>
              </a:extLst>
            </p:cNvPr>
            <p:cNvSpPr/>
            <p:nvPr/>
          </p:nvSpPr>
          <p:spPr>
            <a:xfrm>
              <a:off x="6185967" y="3230671"/>
              <a:ext cx="17956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Build Trust </a:t>
              </a:r>
            </a:p>
            <a:p>
              <a:pPr algn="ctr"/>
              <a:r>
                <a:rPr lang="en-GB" dirty="0"/>
                <a:t>&amp; Confidence </a:t>
              </a:r>
              <a:endParaRPr lang="en-IE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B3E790-DEF4-4BC4-11CA-95A6646FC8CA}"/>
              </a:ext>
            </a:extLst>
          </p:cNvPr>
          <p:cNvGrpSpPr/>
          <p:nvPr/>
        </p:nvGrpSpPr>
        <p:grpSpPr>
          <a:xfrm>
            <a:off x="4159467" y="2781698"/>
            <a:ext cx="2421730" cy="2606039"/>
            <a:chOff x="4271227" y="2954418"/>
            <a:chExt cx="2421730" cy="260603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9F622EF-8501-079F-29D1-304F4487755B}"/>
                </a:ext>
              </a:extLst>
            </p:cNvPr>
            <p:cNvGrpSpPr/>
            <p:nvPr/>
          </p:nvGrpSpPr>
          <p:grpSpPr>
            <a:xfrm>
              <a:off x="4271227" y="3649873"/>
              <a:ext cx="1745603" cy="1910584"/>
              <a:chOff x="2875861" y="2783086"/>
              <a:chExt cx="1745603" cy="191058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5D6A4E-F735-5DFF-B625-11CE011D28A2}"/>
                  </a:ext>
                </a:extLst>
              </p:cNvPr>
              <p:cNvSpPr/>
              <p:nvPr/>
            </p:nvSpPr>
            <p:spPr>
              <a:xfrm>
                <a:off x="4321663" y="4187273"/>
                <a:ext cx="299801" cy="2908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Arrow: Curved Left 12">
                <a:extLst>
                  <a:ext uri="{FF2B5EF4-FFF2-40B4-BE49-F238E27FC236}">
                    <a16:creationId xmlns:a16="http://schemas.microsoft.com/office/drawing/2014/main" id="{752C7695-5A17-43A7-E6B3-FC323BA8FF49}"/>
                  </a:ext>
                </a:extLst>
              </p:cNvPr>
              <p:cNvSpPr/>
              <p:nvPr/>
            </p:nvSpPr>
            <p:spPr>
              <a:xfrm rot="1260983">
                <a:off x="3842367" y="3829574"/>
                <a:ext cx="373969" cy="864096"/>
              </a:xfrm>
              <a:prstGeom prst="curvedLeftArrow">
                <a:avLst>
                  <a:gd name="adj1" fmla="val 9851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row: Curved Left 31">
                <a:extLst>
                  <a:ext uri="{FF2B5EF4-FFF2-40B4-BE49-F238E27FC236}">
                    <a16:creationId xmlns:a16="http://schemas.microsoft.com/office/drawing/2014/main" id="{91537016-A6FC-5468-B5C3-96B9BE5197FD}"/>
                  </a:ext>
                </a:extLst>
              </p:cNvPr>
              <p:cNvSpPr/>
              <p:nvPr/>
            </p:nvSpPr>
            <p:spPr>
              <a:xfrm rot="14352434">
                <a:off x="3331586" y="2327361"/>
                <a:ext cx="512033" cy="1423483"/>
              </a:xfrm>
              <a:prstGeom prst="curvedLeftArrow">
                <a:avLst>
                  <a:gd name="adj1" fmla="val 9851"/>
                  <a:gd name="adj2" fmla="val 50000"/>
                  <a:gd name="adj3" fmla="val 416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D589162-130E-F4A2-B386-7E1A7BBA1236}"/>
                  </a:ext>
                </a:extLst>
              </p:cNvPr>
              <p:cNvSpPr/>
              <p:nvPr/>
            </p:nvSpPr>
            <p:spPr>
              <a:xfrm>
                <a:off x="2904047" y="2787774"/>
                <a:ext cx="299801" cy="2908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E" sz="1400" dirty="0">
                    <a:solidFill>
                      <a:srgbClr val="FFFFFF"/>
                    </a:solidFill>
                    <a:latin typeface="Verdana"/>
                  </a:rPr>
                  <a:t>2</a:t>
                </a:r>
                <a:endParaRPr kumimoji="0" lang="en-I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FFB456-78B0-B6AE-C4F7-B5866F6504E7}"/>
                </a:ext>
              </a:extLst>
            </p:cNvPr>
            <p:cNvSpPr txBox="1"/>
            <p:nvPr/>
          </p:nvSpPr>
          <p:spPr>
            <a:xfrm>
              <a:off x="4387929" y="2954418"/>
              <a:ext cx="1018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R&amp;I </a:t>
              </a:r>
            </a:p>
            <a:p>
              <a:r>
                <a:rPr lang="en-IE" dirty="0"/>
                <a:t>Results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1695E6-9013-64AD-D1D3-83EB2845BB6E}"/>
                </a:ext>
              </a:extLst>
            </p:cNvPr>
            <p:cNvSpPr txBox="1"/>
            <p:nvPr/>
          </p:nvSpPr>
          <p:spPr>
            <a:xfrm>
              <a:off x="5665112" y="4393527"/>
              <a:ext cx="1027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dirty="0"/>
                <a:t>Existing</a:t>
              </a:r>
            </a:p>
            <a:p>
              <a:r>
                <a:rPr lang="en-IE" sz="1200" dirty="0"/>
                <a:t>Standards </a:t>
              </a:r>
            </a:p>
            <a:p>
              <a:r>
                <a:rPr lang="en-IE" sz="1200" dirty="0"/>
                <a:t>Landscape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03EA1A4-EDBD-A21B-EA5F-D0163C8BA309}"/>
              </a:ext>
            </a:extLst>
          </p:cNvPr>
          <p:cNvSpPr/>
          <p:nvPr/>
        </p:nvSpPr>
        <p:spPr>
          <a:xfrm>
            <a:off x="590224" y="5808439"/>
            <a:ext cx="1032988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A3A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Standards De-risk &amp; Accelerate Technology-Product-Service Development, Adoption &amp; Scaling</a:t>
            </a:r>
          </a:p>
        </p:txBody>
      </p:sp>
    </p:spTree>
    <p:extLst>
      <p:ext uri="{BB962C8B-B14F-4D97-AF65-F5344CB8AC3E}">
        <p14:creationId xmlns:p14="http://schemas.microsoft.com/office/powerpoint/2010/main" val="16164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204" y="1582079"/>
            <a:ext cx="11056526" cy="49487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Guiding principles for knowledge valorisation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Respond to the needs and feedback of R&amp;I actors including policy making and provide a common reference to improve knowledge valorisation in the EU.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1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		i) Code of practice on intellectual assets management</a:t>
            </a:r>
          </a:p>
          <a:p>
            <a:pPr marL="1793875" lvl="2" indent="-8794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H</a:t>
            </a:r>
            <a:r>
              <a:rPr lang="en-US" sz="2000" dirty="0"/>
              <a:t>ands-on guidance for R&amp;I actors on how to handle challenges related to intellectual asset management in the current R&amp;I ecosystem.</a:t>
            </a:r>
          </a:p>
          <a:p>
            <a:pPr marL="1793875" lvl="2" indent="-879475">
              <a:spcBef>
                <a:spcPts val="0"/>
              </a:spcBef>
              <a:spcAft>
                <a:spcPts val="600"/>
              </a:spcAft>
              <a:buNone/>
            </a:pPr>
            <a:endParaRPr lang="en-US" sz="700" dirty="0"/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9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		ii) Code of practice on standardisation </a:t>
            </a:r>
          </a:p>
          <a:p>
            <a:pPr marL="1793875" lvl="2" indent="-8794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H</a:t>
            </a:r>
            <a:r>
              <a:rPr lang="en-US" sz="2000" dirty="0"/>
              <a:t>ands-on guidance for R&amp;I actors on how to create value of research results through standardisation.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ERA Action 7: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" y="3244438"/>
            <a:ext cx="2031240" cy="2758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027A6-46EE-A64B-584F-3F9918BCA7C3}"/>
              </a:ext>
            </a:extLst>
          </p:cNvPr>
          <p:cNvSpPr txBox="1"/>
          <p:nvPr/>
        </p:nvSpPr>
        <p:spPr>
          <a:xfrm>
            <a:off x="2182176" y="2710677"/>
            <a:ext cx="727474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>
                <a:alpha val="97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Council Recommendation (EU) 2022/2415 adopted on 2 December 2022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3294F-E5B5-0883-885F-D4531F2B3A74}"/>
              </a:ext>
            </a:extLst>
          </p:cNvPr>
          <p:cNvSpPr txBox="1"/>
          <p:nvPr/>
        </p:nvSpPr>
        <p:spPr>
          <a:xfrm>
            <a:off x="3847450" y="4591160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391D1-5883-276D-0BFD-29C48E42901E}"/>
              </a:ext>
            </a:extLst>
          </p:cNvPr>
          <p:cNvSpPr txBox="1"/>
          <p:nvPr/>
        </p:nvSpPr>
        <p:spPr>
          <a:xfrm>
            <a:off x="3812429" y="6161488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3474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45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Standardisation Strategy – the key 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A112-C4A3-F048-614E-F9CB2CFE67CA}"/>
              </a:ext>
            </a:extLst>
          </p:cNvPr>
          <p:cNvSpPr/>
          <p:nvPr/>
        </p:nvSpPr>
        <p:spPr>
          <a:xfrm>
            <a:off x="767400" y="1520442"/>
            <a:ext cx="2615124" cy="5128862"/>
          </a:xfrm>
          <a:prstGeom prst="rect">
            <a:avLst/>
          </a:prstGeom>
          <a:solidFill>
            <a:srgbClr val="E4FAFF"/>
          </a:solidFill>
          <a:ln w="28575" cap="flat" cmpd="sng" algn="ctr">
            <a:solidFill>
              <a:srgbClr val="E4FAFF"/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No alignment with political priorities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Enhance Annual WP to reflect standardisation urgencies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High-Level Forum to assist in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priorisation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Review of all harmonised European standards against contribution to zero-emission economy and Europe’s Digital Decade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EU excellence hub and Chief Standardisation Officer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BB68B-D1A3-0E1A-1355-0F37F573B01D}"/>
              </a:ext>
            </a:extLst>
          </p:cNvPr>
          <p:cNvSpPr/>
          <p:nvPr/>
        </p:nvSpPr>
        <p:spPr>
          <a:xfrm>
            <a:off x="3507870" y="1520442"/>
            <a:ext cx="2276620" cy="5128862"/>
          </a:xfrm>
          <a:prstGeom prst="rect">
            <a:avLst/>
          </a:prstGeom>
          <a:solidFill>
            <a:srgbClr val="E4FAFF"/>
          </a:solidFill>
          <a:ln w="28575" cap="flat" cmpd="sng" algn="ctr">
            <a:solidFill>
              <a:srgbClr val="E4FAFF"/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1A3A50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Good governance concerns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>
                  <a:lumMod val="75000"/>
                </a:srgb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Proposal for amendment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introducing good governance principles for ESOs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Call to ESOs to modernise their 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Announce the Evaluation of Regulation 1025/2012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MS peer review process on SME-friendly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F07A3-C5FF-5D31-D115-9FDC40FFCFE6}"/>
              </a:ext>
            </a:extLst>
          </p:cNvPr>
          <p:cNvSpPr/>
          <p:nvPr/>
        </p:nvSpPr>
        <p:spPr>
          <a:xfrm>
            <a:off x="8460918" y="3357576"/>
            <a:ext cx="3097907" cy="2644648"/>
          </a:xfrm>
          <a:prstGeom prst="rect">
            <a:avLst/>
          </a:prstGeom>
          <a:solidFill>
            <a:srgbClr val="E4FAFF"/>
          </a:solidFill>
          <a:ln w="28575" cap="flat" cmpd="sng" algn="ctr">
            <a:solidFill>
              <a:srgbClr val="E4FAFF"/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Lack of experts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Targeted actions on education and skills: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Horizon Europe/COST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EU Academy Platform/e-learning material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Standardisation University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4A38-C2FE-8336-036F-18830FF5DD8B}"/>
              </a:ext>
            </a:extLst>
          </p:cNvPr>
          <p:cNvSpPr/>
          <p:nvPr/>
        </p:nvSpPr>
        <p:spPr>
          <a:xfrm>
            <a:off x="5903800" y="1520442"/>
            <a:ext cx="2437808" cy="5128862"/>
          </a:xfrm>
          <a:prstGeom prst="rect">
            <a:avLst/>
          </a:prstGeom>
          <a:solidFill>
            <a:srgbClr val="E4FAFF"/>
          </a:solidFill>
          <a:ln w="28575" cap="flat" cmpd="sng" algn="ctr">
            <a:solidFill>
              <a:srgbClr val="E4FAFF"/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1A3A50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Geopolitics of standards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>
                  <a:lumMod val="75000"/>
                </a:srgb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Coordination of EU MS/NSB positions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International standards for a free, open and secure global internet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EU funding (Horizon, NICI), pilots in African countries and EU Neighbourhood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Continuation of concerted actions with like-minded partners (TTC, Japan)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3BEBE-9221-9DF0-023A-1BFA65F27A10}"/>
              </a:ext>
            </a:extLst>
          </p:cNvPr>
          <p:cNvSpPr/>
          <p:nvPr/>
        </p:nvSpPr>
        <p:spPr>
          <a:xfrm>
            <a:off x="8460919" y="1520441"/>
            <a:ext cx="3097906" cy="1763247"/>
          </a:xfrm>
          <a:prstGeom prst="rect">
            <a:avLst/>
          </a:prstGeom>
          <a:solidFill>
            <a:srgbClr val="E4FAFF"/>
          </a:solidFill>
          <a:ln w="28575" cap="flat" cmpd="sng" algn="ctr">
            <a:solidFill>
              <a:srgbClr val="E4FAFF"/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1A3A50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Unexploited potential of pre-normative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1A3A50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Code of Practice for researchers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Standardisation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rPr>
              <a:t>Booster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97BDF5-7966-E73C-949C-A8D38575A7FE}"/>
              </a:ext>
            </a:extLst>
          </p:cNvPr>
          <p:cNvSpPr/>
          <p:nvPr/>
        </p:nvSpPr>
        <p:spPr>
          <a:xfrm>
            <a:off x="8460918" y="2056885"/>
            <a:ext cx="2755621" cy="1372115"/>
          </a:xfrm>
          <a:prstGeom prst="ellipse">
            <a:avLst/>
          </a:prstGeom>
          <a:noFill/>
          <a:ln w="28575" cap="flat" cmpd="sng" algn="ctr">
            <a:solidFill>
              <a:srgbClr val="1FB9D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3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Objective of the code of practice on standardisation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3FF71-9346-957B-D4B4-F1AFC61038D2}"/>
              </a:ext>
            </a:extLst>
          </p:cNvPr>
          <p:cNvSpPr txBox="1">
            <a:spLocks/>
          </p:cNvSpPr>
          <p:nvPr/>
        </p:nvSpPr>
        <p:spPr>
          <a:xfrm>
            <a:off x="828000" y="2338086"/>
            <a:ext cx="10236240" cy="351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our stakeholders to </a:t>
            </a:r>
            <a:r>
              <a:rPr lang="en-US" sz="3200" dirty="0" err="1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valorise</a:t>
            </a:r>
            <a:r>
              <a:rPr lang="en-US" sz="32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R&amp;I results through standardisation by</a:t>
            </a:r>
          </a:p>
          <a:p>
            <a:pPr lvl="1" algn="just">
              <a:buFontTx/>
              <a:buChar char="-"/>
            </a:pPr>
            <a:r>
              <a:rPr lang="en-US" sz="24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to the </a:t>
            </a:r>
            <a:r>
              <a:rPr lang="en-US" sz="2400" dirty="0" err="1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synchronisation</a:t>
            </a:r>
            <a:r>
              <a:rPr lang="en-US" sz="24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systemic integration of R&amp;I and standardisation</a:t>
            </a:r>
          </a:p>
          <a:p>
            <a:pPr lvl="1" algn="just">
              <a:buFontTx/>
              <a:buChar char="-"/>
            </a:pPr>
            <a:r>
              <a:rPr lang="hu-HU" sz="24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</a:t>
            </a:r>
            <a:r>
              <a:rPr lang="en-US" sz="24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guidance to researchers and innovators</a:t>
            </a:r>
            <a:endParaRPr lang="hu-HU" sz="24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32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Process for establishing the Code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A4E2B9-CEDD-4A57-5EE9-E42543C57529}"/>
              </a:ext>
            </a:extLst>
          </p:cNvPr>
          <p:cNvSpPr txBox="1">
            <a:spLocks/>
          </p:cNvSpPr>
          <p:nvPr/>
        </p:nvSpPr>
        <p:spPr>
          <a:xfrm>
            <a:off x="922420" y="1825624"/>
            <a:ext cx="7721849" cy="3072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EC Square Sans Pro" panose="020B0506040000020004" pitchFamily="34" charset="0"/>
              </a:rPr>
              <a:t>Survey with beneficiaries – May-June 2021</a:t>
            </a:r>
          </a:p>
          <a:p>
            <a:r>
              <a:rPr lang="en-US" sz="2000" dirty="0">
                <a:latin typeface="EC Square Sans Pro" panose="020B0506040000020004" pitchFamily="34" charset="0"/>
              </a:rPr>
              <a:t>Scoping study – June 2021-March 2022</a:t>
            </a:r>
          </a:p>
          <a:p>
            <a:r>
              <a:rPr lang="en-US" sz="2000" dirty="0">
                <a:latin typeface="EC Square Sans Pro" panose="020B0506040000020004" pitchFamily="34" charset="0"/>
              </a:rPr>
              <a:t>Publication of the first draft</a:t>
            </a:r>
            <a:r>
              <a:rPr lang="hu-HU" sz="2000" dirty="0">
                <a:latin typeface="EC Square Sans Pro" panose="020B0506040000020004" pitchFamily="34" charset="0"/>
              </a:rPr>
              <a:t> of the Code</a:t>
            </a:r>
            <a:r>
              <a:rPr lang="en-US" sz="2000" dirty="0">
                <a:latin typeface="EC Square Sans Pro" panose="020B0506040000020004" pitchFamily="34" charset="0"/>
              </a:rPr>
              <a:t> – 19 May 2022</a:t>
            </a:r>
          </a:p>
          <a:p>
            <a:r>
              <a:rPr lang="en-US" sz="2000" dirty="0">
                <a:latin typeface="EC Square Sans Pro" panose="020B0506040000020004" pitchFamily="34" charset="0"/>
              </a:rPr>
              <a:t>Stakeholder consultation – May – June 2022</a:t>
            </a:r>
          </a:p>
          <a:p>
            <a:r>
              <a:rPr lang="en-US" sz="2000" dirty="0">
                <a:latin typeface="EC Square Sans Pro" panose="020B0506040000020004" pitchFamily="34" charset="0"/>
              </a:rPr>
              <a:t>Code published </a:t>
            </a:r>
            <a:r>
              <a:rPr lang="fr-BE" sz="2000" dirty="0">
                <a:latin typeface="EC Square Sans Pro" panose="020B0506040000020004" pitchFamily="34" charset="0"/>
              </a:rPr>
              <a:t>1 March</a:t>
            </a:r>
            <a:r>
              <a:rPr lang="en-US" sz="2000" dirty="0">
                <a:latin typeface="EC Square Sans Pro" panose="020B0506040000020004" pitchFamily="34" charset="0"/>
              </a:rPr>
              <a:t> 202</a:t>
            </a:r>
            <a:r>
              <a:rPr lang="hu-HU" sz="2000" dirty="0">
                <a:latin typeface="EC Square Sans Pro" panose="020B0506040000020004" pitchFamily="34" charset="0"/>
              </a:rPr>
              <a:t>3</a:t>
            </a:r>
            <a:endParaRPr lang="en-US" sz="2000" dirty="0">
              <a:latin typeface="EC Square Sans Pro" panose="020B0506040000020004" pitchFamily="34" charset="0"/>
            </a:endParaRPr>
          </a:p>
          <a:p>
            <a:endParaRPr lang="en-IE" dirty="0">
              <a:latin typeface="EC Square Sans Pro" panose="020B05060400000200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2DC58A-92E8-158F-A52C-1225AF71013C}"/>
              </a:ext>
            </a:extLst>
          </p:cNvPr>
          <p:cNvSpPr/>
          <p:nvPr/>
        </p:nvSpPr>
        <p:spPr>
          <a:xfrm>
            <a:off x="1207944" y="4898435"/>
            <a:ext cx="1861419" cy="94997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Matrix</a:t>
            </a: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Group on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Standardisation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B1BEA9-61A0-4648-E15E-BBACE1239BF8}"/>
              </a:ext>
            </a:extLst>
          </p:cNvPr>
          <p:cNvSpPr/>
          <p:nvPr/>
        </p:nvSpPr>
        <p:spPr>
          <a:xfrm>
            <a:off x="3588764" y="4897699"/>
            <a:ext cx="2003962" cy="94997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0" cap="none" spc="0" normalizeH="0" baseline="0" noProof="0" dirty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 </a:t>
            </a:r>
            <a:r>
              <a:rPr kumimoji="0" lang="fr-BE" sz="1100" b="1" i="0" u="none" strike="noStrike" kern="0" cap="none" spc="0" normalizeH="0" baseline="0" noProof="0" dirty="0" err="1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fr-BE" sz="1100" b="1" i="0" u="none" strike="noStrike" kern="0" cap="none" spc="0" normalizeH="0" baseline="0" noProof="0" dirty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Organisation</a:t>
            </a: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6440C2-DDC5-8308-458E-1BFA882B7753}"/>
              </a:ext>
            </a:extLst>
          </p:cNvPr>
          <p:cNvSpPr/>
          <p:nvPr/>
        </p:nvSpPr>
        <p:spPr>
          <a:xfrm>
            <a:off x="6355701" y="4897699"/>
            <a:ext cx="1903369" cy="94997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Practitioners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E4FA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4FD04-7B41-E4C8-2EAA-FE81728B8125}"/>
              </a:ext>
            </a:extLst>
          </p:cNvPr>
          <p:cNvSpPr/>
          <p:nvPr/>
        </p:nvSpPr>
        <p:spPr>
          <a:xfrm>
            <a:off x="9122638" y="4897699"/>
            <a:ext cx="1861418" cy="94997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>
                <a:ln>
                  <a:noFill/>
                </a:ln>
                <a:solidFill>
                  <a:srgbClr val="E4FA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States</a:t>
            </a: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srgbClr val="E4FA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7B054-8735-ED6D-336D-016C2D8BCDB3}"/>
              </a:ext>
            </a:extLst>
          </p:cNvPr>
          <p:cNvSpPr txBox="1"/>
          <p:nvPr/>
        </p:nvSpPr>
        <p:spPr>
          <a:xfrm>
            <a:off x="838200" y="6067291"/>
            <a:ext cx="826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1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https://op.europa.eu/en/publication-detail/-/publication/94a9bba7-a43b-11ec-83e1-01aa75ed71a1/language-en/format-PDF/source-253037686</a:t>
            </a:r>
          </a:p>
        </p:txBody>
      </p:sp>
    </p:spTree>
    <p:extLst>
      <p:ext uri="{BB962C8B-B14F-4D97-AF65-F5344CB8AC3E}">
        <p14:creationId xmlns:p14="http://schemas.microsoft.com/office/powerpoint/2010/main" val="282926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Recommendations addressed at 3 main stakeholder groups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79501D-CAE5-E444-6DDC-77376D6E37FA}"/>
              </a:ext>
            </a:extLst>
          </p:cNvPr>
          <p:cNvGrpSpPr/>
          <p:nvPr/>
        </p:nvGrpSpPr>
        <p:grpSpPr>
          <a:xfrm>
            <a:off x="668554" y="3194548"/>
            <a:ext cx="10854890" cy="1713930"/>
            <a:chOff x="668554" y="3194548"/>
            <a:chExt cx="10854890" cy="17139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152C1A4-D837-7564-5D98-FF8BB80BD76D}"/>
                </a:ext>
              </a:extLst>
            </p:cNvPr>
            <p:cNvSpPr/>
            <p:nvPr/>
          </p:nvSpPr>
          <p:spPr>
            <a:xfrm>
              <a:off x="668554" y="3194548"/>
              <a:ext cx="2856550" cy="1713930"/>
            </a:xfrm>
            <a:custGeom>
              <a:avLst/>
              <a:gdLst>
                <a:gd name="connsiteX0" fmla="*/ 0 w 2856550"/>
                <a:gd name="connsiteY0" fmla="*/ 171393 h 1713930"/>
                <a:gd name="connsiteX1" fmla="*/ 171393 w 2856550"/>
                <a:gd name="connsiteY1" fmla="*/ 0 h 1713930"/>
                <a:gd name="connsiteX2" fmla="*/ 2685157 w 2856550"/>
                <a:gd name="connsiteY2" fmla="*/ 0 h 1713930"/>
                <a:gd name="connsiteX3" fmla="*/ 2856550 w 2856550"/>
                <a:gd name="connsiteY3" fmla="*/ 171393 h 1713930"/>
                <a:gd name="connsiteX4" fmla="*/ 2856550 w 2856550"/>
                <a:gd name="connsiteY4" fmla="*/ 1542537 h 1713930"/>
                <a:gd name="connsiteX5" fmla="*/ 2685157 w 2856550"/>
                <a:gd name="connsiteY5" fmla="*/ 1713930 h 1713930"/>
                <a:gd name="connsiteX6" fmla="*/ 171393 w 2856550"/>
                <a:gd name="connsiteY6" fmla="*/ 1713930 h 1713930"/>
                <a:gd name="connsiteX7" fmla="*/ 0 w 2856550"/>
                <a:gd name="connsiteY7" fmla="*/ 1542537 h 1713930"/>
                <a:gd name="connsiteX8" fmla="*/ 0 w 2856550"/>
                <a:gd name="connsiteY8" fmla="*/ 171393 h 17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550" h="1713930">
                  <a:moveTo>
                    <a:pt x="0" y="171393"/>
                  </a:moveTo>
                  <a:cubicBezTo>
                    <a:pt x="0" y="76735"/>
                    <a:pt x="76735" y="0"/>
                    <a:pt x="171393" y="0"/>
                  </a:cubicBezTo>
                  <a:lnTo>
                    <a:pt x="2685157" y="0"/>
                  </a:lnTo>
                  <a:cubicBezTo>
                    <a:pt x="2779815" y="0"/>
                    <a:pt x="2856550" y="76735"/>
                    <a:pt x="2856550" y="171393"/>
                  </a:cubicBezTo>
                  <a:lnTo>
                    <a:pt x="2856550" y="1542537"/>
                  </a:lnTo>
                  <a:cubicBezTo>
                    <a:pt x="2856550" y="1637195"/>
                    <a:pt x="2779815" y="1713930"/>
                    <a:pt x="2685157" y="1713930"/>
                  </a:cubicBezTo>
                  <a:lnTo>
                    <a:pt x="171393" y="1713930"/>
                  </a:lnTo>
                  <a:cubicBezTo>
                    <a:pt x="76735" y="1713930"/>
                    <a:pt x="0" y="1637195"/>
                    <a:pt x="0" y="1542537"/>
                  </a:cubicBezTo>
                  <a:lnTo>
                    <a:pt x="0" y="171393"/>
                  </a:lnTo>
                  <a:close/>
                </a:path>
              </a:pathLst>
            </a:custGeom>
            <a:solidFill>
              <a:srgbClr val="1FB9D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18779" tIns="118779" rIns="118779" bIns="118779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H</a:t>
              </a:r>
              <a:r>
                <a:rPr kumimoji="0" lang="en-US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igher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education institutions and research</a:t>
              </a: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&amp;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</a:t>
              </a: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i</a:t>
              </a:r>
              <a:r>
                <a:rPr kumimoji="0" lang="en-US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nnovation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</a:t>
              </a: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o</a:t>
              </a:r>
              <a:r>
                <a:rPr kumimoji="0" lang="en-US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rganisations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CB2FA2-184D-2DF7-7FA5-BEF8DC2204A4}"/>
                </a:ext>
              </a:extLst>
            </p:cNvPr>
            <p:cNvSpPr/>
            <p:nvPr/>
          </p:nvSpPr>
          <p:spPr>
            <a:xfrm>
              <a:off x="4667724" y="3194548"/>
              <a:ext cx="2856550" cy="1713930"/>
            </a:xfrm>
            <a:custGeom>
              <a:avLst/>
              <a:gdLst>
                <a:gd name="connsiteX0" fmla="*/ 0 w 2856550"/>
                <a:gd name="connsiteY0" fmla="*/ 171393 h 1713930"/>
                <a:gd name="connsiteX1" fmla="*/ 171393 w 2856550"/>
                <a:gd name="connsiteY1" fmla="*/ 0 h 1713930"/>
                <a:gd name="connsiteX2" fmla="*/ 2685157 w 2856550"/>
                <a:gd name="connsiteY2" fmla="*/ 0 h 1713930"/>
                <a:gd name="connsiteX3" fmla="*/ 2856550 w 2856550"/>
                <a:gd name="connsiteY3" fmla="*/ 171393 h 1713930"/>
                <a:gd name="connsiteX4" fmla="*/ 2856550 w 2856550"/>
                <a:gd name="connsiteY4" fmla="*/ 1542537 h 1713930"/>
                <a:gd name="connsiteX5" fmla="*/ 2685157 w 2856550"/>
                <a:gd name="connsiteY5" fmla="*/ 1713930 h 1713930"/>
                <a:gd name="connsiteX6" fmla="*/ 171393 w 2856550"/>
                <a:gd name="connsiteY6" fmla="*/ 1713930 h 1713930"/>
                <a:gd name="connsiteX7" fmla="*/ 0 w 2856550"/>
                <a:gd name="connsiteY7" fmla="*/ 1542537 h 1713930"/>
                <a:gd name="connsiteX8" fmla="*/ 0 w 2856550"/>
                <a:gd name="connsiteY8" fmla="*/ 171393 h 17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550" h="1713930">
                  <a:moveTo>
                    <a:pt x="0" y="171393"/>
                  </a:moveTo>
                  <a:cubicBezTo>
                    <a:pt x="0" y="76735"/>
                    <a:pt x="76735" y="0"/>
                    <a:pt x="171393" y="0"/>
                  </a:cubicBezTo>
                  <a:lnTo>
                    <a:pt x="2685157" y="0"/>
                  </a:lnTo>
                  <a:cubicBezTo>
                    <a:pt x="2779815" y="0"/>
                    <a:pt x="2856550" y="76735"/>
                    <a:pt x="2856550" y="171393"/>
                  </a:cubicBezTo>
                  <a:lnTo>
                    <a:pt x="2856550" y="1542537"/>
                  </a:lnTo>
                  <a:cubicBezTo>
                    <a:pt x="2856550" y="1637195"/>
                    <a:pt x="2779815" y="1713930"/>
                    <a:pt x="2685157" y="1713930"/>
                  </a:cubicBezTo>
                  <a:lnTo>
                    <a:pt x="171393" y="1713930"/>
                  </a:lnTo>
                  <a:cubicBezTo>
                    <a:pt x="76735" y="1713930"/>
                    <a:pt x="0" y="1637195"/>
                    <a:pt x="0" y="1542537"/>
                  </a:cubicBezTo>
                  <a:lnTo>
                    <a:pt x="0" y="171393"/>
                  </a:lnTo>
                  <a:close/>
                </a:path>
              </a:pathLst>
            </a:custGeom>
            <a:solidFill>
              <a:srgbClr val="1FB9D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9739" tIns="179739" rIns="179739" bIns="179739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P</a:t>
              </a:r>
              <a:r>
                <a:rPr kumimoji="0" lang="hu-HU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roject</a:t>
              </a: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</a:t>
              </a:r>
              <a:r>
                <a:rPr kumimoji="0" lang="hu-HU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partners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E2EED99-47A8-EFD3-2070-DAA30F8F73CA}"/>
                </a:ext>
              </a:extLst>
            </p:cNvPr>
            <p:cNvSpPr/>
            <p:nvPr/>
          </p:nvSpPr>
          <p:spPr>
            <a:xfrm>
              <a:off x="8666894" y="3194548"/>
              <a:ext cx="2856550" cy="1713930"/>
            </a:xfrm>
            <a:custGeom>
              <a:avLst/>
              <a:gdLst>
                <a:gd name="connsiteX0" fmla="*/ 0 w 2856550"/>
                <a:gd name="connsiteY0" fmla="*/ 171393 h 1713930"/>
                <a:gd name="connsiteX1" fmla="*/ 171393 w 2856550"/>
                <a:gd name="connsiteY1" fmla="*/ 0 h 1713930"/>
                <a:gd name="connsiteX2" fmla="*/ 2685157 w 2856550"/>
                <a:gd name="connsiteY2" fmla="*/ 0 h 1713930"/>
                <a:gd name="connsiteX3" fmla="*/ 2856550 w 2856550"/>
                <a:gd name="connsiteY3" fmla="*/ 171393 h 1713930"/>
                <a:gd name="connsiteX4" fmla="*/ 2856550 w 2856550"/>
                <a:gd name="connsiteY4" fmla="*/ 1542537 h 1713930"/>
                <a:gd name="connsiteX5" fmla="*/ 2685157 w 2856550"/>
                <a:gd name="connsiteY5" fmla="*/ 1713930 h 1713930"/>
                <a:gd name="connsiteX6" fmla="*/ 171393 w 2856550"/>
                <a:gd name="connsiteY6" fmla="*/ 1713930 h 1713930"/>
                <a:gd name="connsiteX7" fmla="*/ 0 w 2856550"/>
                <a:gd name="connsiteY7" fmla="*/ 1542537 h 1713930"/>
                <a:gd name="connsiteX8" fmla="*/ 0 w 2856550"/>
                <a:gd name="connsiteY8" fmla="*/ 171393 h 17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550" h="1713930">
                  <a:moveTo>
                    <a:pt x="0" y="171393"/>
                  </a:moveTo>
                  <a:cubicBezTo>
                    <a:pt x="0" y="76735"/>
                    <a:pt x="76735" y="0"/>
                    <a:pt x="171393" y="0"/>
                  </a:cubicBezTo>
                  <a:lnTo>
                    <a:pt x="2685157" y="0"/>
                  </a:lnTo>
                  <a:cubicBezTo>
                    <a:pt x="2779815" y="0"/>
                    <a:pt x="2856550" y="76735"/>
                    <a:pt x="2856550" y="171393"/>
                  </a:cubicBezTo>
                  <a:lnTo>
                    <a:pt x="2856550" y="1542537"/>
                  </a:lnTo>
                  <a:cubicBezTo>
                    <a:pt x="2856550" y="1637195"/>
                    <a:pt x="2779815" y="1713930"/>
                    <a:pt x="2685157" y="1713930"/>
                  </a:cubicBezTo>
                  <a:lnTo>
                    <a:pt x="171393" y="1713930"/>
                  </a:lnTo>
                  <a:cubicBezTo>
                    <a:pt x="76735" y="1713930"/>
                    <a:pt x="0" y="1637195"/>
                    <a:pt x="0" y="1542537"/>
                  </a:cubicBezTo>
                  <a:lnTo>
                    <a:pt x="0" y="171393"/>
                  </a:lnTo>
                  <a:close/>
                </a:path>
              </a:pathLst>
            </a:custGeom>
            <a:solidFill>
              <a:srgbClr val="1FB9D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9739" tIns="179739" rIns="179739" bIns="179739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P</a:t>
              </a:r>
              <a:r>
                <a:rPr kumimoji="0" lang="en-GB" sz="2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olicy</a:t>
              </a: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and stakeholder</a:t>
              </a:r>
              <a:r>
                <a: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s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3B6648-A4E2-5D23-C75E-451FFA053A99}"/>
              </a:ext>
            </a:extLst>
          </p:cNvPr>
          <p:cNvSpPr txBox="1"/>
          <p:nvPr/>
        </p:nvSpPr>
        <p:spPr>
          <a:xfrm>
            <a:off x="509452" y="2210765"/>
            <a:ext cx="11469188" cy="830997"/>
          </a:xfrm>
          <a:prstGeom prst="rect">
            <a:avLst/>
          </a:prstGeom>
          <a:solidFill>
            <a:srgbClr val="FFDF6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Times New Roman" panose="02020603050405020304" pitchFamily="18" charset="0"/>
              </a:rPr>
              <a:t>Based on the lessons learnt and success factors from examples of Horizon 2020 projects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BA377-A7BB-6721-8F2B-A2CDF82C3C52}"/>
              </a:ext>
            </a:extLst>
          </p:cNvPr>
          <p:cNvSpPr txBox="1"/>
          <p:nvPr/>
        </p:nvSpPr>
        <p:spPr>
          <a:xfrm>
            <a:off x="668554" y="5416952"/>
            <a:ext cx="9436145" cy="369332"/>
          </a:xfrm>
          <a:prstGeom prst="rect">
            <a:avLst/>
          </a:prstGeom>
          <a:solidFill>
            <a:srgbClr val="81DD7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Inclusiveness – all types of projects with a wide range of TRLs</a:t>
            </a:r>
          </a:p>
        </p:txBody>
      </p:sp>
    </p:spTree>
    <p:extLst>
      <p:ext uri="{BB962C8B-B14F-4D97-AF65-F5344CB8AC3E}">
        <p14:creationId xmlns:p14="http://schemas.microsoft.com/office/powerpoint/2010/main" val="43195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169551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Higher education institutions and research and innovation organisations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061B5-3095-395E-8B36-04F8D30CD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" y="2159047"/>
            <a:ext cx="11961627" cy="33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Project partners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E2713-76ED-7E21-8533-B7283EBB9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2232474"/>
            <a:ext cx="11562553" cy="28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06980"/>
      </a:accent1>
      <a:accent2>
        <a:srgbClr val="D0DF00"/>
      </a:accent2>
      <a:accent3>
        <a:srgbClr val="009FDF"/>
      </a:accent3>
      <a:accent4>
        <a:srgbClr val="AFCDD7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4512</TotalTime>
  <Words>875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EC Square Sans Pro</vt:lpstr>
      <vt:lpstr>EC Square Sans Pro Light</vt:lpstr>
      <vt:lpstr>Gill Sans MT</vt:lpstr>
      <vt:lpstr>Verdana</vt:lpstr>
      <vt:lpstr>Wingdings</vt:lpstr>
      <vt:lpstr>Office Theme</vt:lpstr>
      <vt:lpstr>Commission Recommendation on Code of practice on standardisation</vt:lpstr>
      <vt:lpstr>Why Integrate Standards, Research &amp; Innovation Bridge the Innovation Gap for Impact at Global Scale</vt:lpstr>
      <vt:lpstr>ERA Action 7: Outcomes</vt:lpstr>
      <vt:lpstr>Standardisation Strategy – the key actions</vt:lpstr>
      <vt:lpstr>Objective of the code of practice on standardisation </vt:lpstr>
      <vt:lpstr>Process for establishing the Code</vt:lpstr>
      <vt:lpstr>Recommendations addressed at 3 main stakeholder groups</vt:lpstr>
      <vt:lpstr>Higher education institutions and research and innovation organisations</vt:lpstr>
      <vt:lpstr>Project partners</vt:lpstr>
      <vt:lpstr>Policy and stakeholders</vt:lpstr>
      <vt:lpstr>More information</vt:lpstr>
      <vt:lpstr>Activities supporting the implementation of knowledge valorisation</vt:lpstr>
      <vt:lpstr>EU Knowledge Valorisation Platform</vt:lpstr>
      <vt:lpstr>New Codes of Practice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CRAVEIRO Catarina (RTD-EXT)</dc:creator>
  <cp:keywords>Knowledge;valorisation;policies;2022</cp:keywords>
  <cp:lastModifiedBy>SAGIAS Ioannis (RTD)</cp:lastModifiedBy>
  <cp:revision>50</cp:revision>
  <dcterms:created xsi:type="dcterms:W3CDTF">2020-04-08T10:40:54Z</dcterms:created>
  <dcterms:modified xsi:type="dcterms:W3CDTF">2023-10-09T17:55:41Z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2023-03-03T14:31:27Z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54a6e561-6f99-4222-857c-547e64c230f5</vt:lpwstr>
  </property>
  <property fmtid="{D5CDD505-2E9C-101B-9397-08002B2CF9AE}" pid="8" name="MSIP_Label_6bd9ddd1-4d20-43f6-abfa-fc3c07406f94_ContentBits">
    <vt:lpwstr>0</vt:lpwstr>
  </property>
</Properties>
</file>